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48" r:id="rId2"/>
    <p:sldId id="352" r:id="rId3"/>
    <p:sldId id="351" r:id="rId4"/>
    <p:sldId id="360" r:id="rId5"/>
    <p:sldId id="353" r:id="rId6"/>
    <p:sldId id="361" r:id="rId7"/>
    <p:sldId id="354" r:id="rId8"/>
    <p:sldId id="355" r:id="rId9"/>
    <p:sldId id="356" r:id="rId10"/>
    <p:sldId id="359" r:id="rId11"/>
    <p:sldId id="357" r:id="rId12"/>
    <p:sldId id="358" r:id="rId13"/>
    <p:sldId id="322" r:id="rId14"/>
    <p:sldId id="332" r:id="rId15"/>
    <p:sldId id="333" r:id="rId16"/>
    <p:sldId id="34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9AE4"/>
    <a:srgbClr val="F3BA19"/>
    <a:srgbClr val="442020"/>
    <a:srgbClr val="006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88971" autoAdjust="0"/>
  </p:normalViewPr>
  <p:slideViewPr>
    <p:cSldViewPr>
      <p:cViewPr varScale="1">
        <p:scale>
          <a:sx n="80" d="100"/>
          <a:sy n="80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65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96117672790902"/>
          <c:y val="1.4039252556117052E-2"/>
          <c:w val="0.8447901131563853"/>
          <c:h val="0.77261703046612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71-4B86-A30E-9F9452FB596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771-4B86-A30E-9F9452FB59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71-4B86-A30E-9F9452FB5962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4771-4B86-A30E-9F9452FB5962}"/>
              </c:ext>
            </c:extLst>
          </c:dPt>
          <c:dPt>
            <c:idx val="4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771-4B86-A30E-9F9452FB5962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4771-4B86-A30E-9F9452FB5962}"/>
              </c:ext>
            </c:extLst>
          </c:dPt>
          <c:dLbls>
            <c:dLbl>
              <c:idx val="0"/>
              <c:layout>
                <c:manualLayout>
                  <c:x val="2.0430109256634431E-2"/>
                  <c:y val="-5.8441558441558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50" b="1" i="0" u="none" strike="noStrike" kern="1200" spc="0" baseline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71-4B86-A30E-9F9452FB5962}"/>
                </c:ext>
              </c:extLst>
            </c:dLbl>
            <c:dLbl>
              <c:idx val="1"/>
              <c:layout>
                <c:manualLayout>
                  <c:x val="-8.3870974843025567E-2"/>
                  <c:y val="0.15151515151515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50" b="1" i="0" u="none" strike="noStrike" kern="1200" spc="0" baseline="0">
                      <a:solidFill>
                        <a:schemeClr val="tx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71-4B86-A30E-9F9452FB5962}"/>
                </c:ext>
              </c:extLst>
            </c:dLbl>
            <c:dLbl>
              <c:idx val="2"/>
              <c:layout>
                <c:manualLayout>
                  <c:x val="-6.7741941219366816E-2"/>
                  <c:y val="4.7619047619047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71-4B86-A30E-9F9452FB5962}"/>
                </c:ext>
              </c:extLst>
            </c:dLbl>
            <c:dLbl>
              <c:idx val="3"/>
              <c:layout>
                <c:manualLayout>
                  <c:x val="-4.5161294146244528E-2"/>
                  <c:y val="-8.6580086580086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771-4B86-A30E-9F9452FB5962}"/>
                </c:ext>
              </c:extLst>
            </c:dLbl>
            <c:dLbl>
              <c:idx val="4"/>
              <c:layout>
                <c:manualLayout>
                  <c:x val="-0.10645162191614782"/>
                  <c:y val="-8.658008658008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50" b="1" i="0" u="none" strike="noStrike" kern="1200" spc="0" baseline="0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771-4B86-A30E-9F9452FB5962}"/>
                </c:ext>
              </c:extLst>
            </c:dLbl>
            <c:dLbl>
              <c:idx val="5"/>
              <c:layout>
                <c:manualLayout>
                  <c:x val="-5.9139789953415463E-2"/>
                  <c:y val="-0.231601731601731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5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771-4B86-A30E-9F9452FB59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Tax Levy</c:v>
                </c:pt>
                <c:pt idx="1">
                  <c:v>Fund Balance</c:v>
                </c:pt>
                <c:pt idx="2">
                  <c:v>State Aid</c:v>
                </c:pt>
                <c:pt idx="3">
                  <c:v>Extraordinary Aid</c:v>
                </c:pt>
                <c:pt idx="4">
                  <c:v>Interest</c:v>
                </c:pt>
                <c:pt idx="5">
                  <c:v>Tuition, Student Activity Fees, Misc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105517781</c:v>
                </c:pt>
                <c:pt idx="1">
                  <c:v>750000</c:v>
                </c:pt>
                <c:pt idx="2">
                  <c:v>5514524</c:v>
                </c:pt>
                <c:pt idx="3">
                  <c:v>975000</c:v>
                </c:pt>
                <c:pt idx="4">
                  <c:v>500000</c:v>
                </c:pt>
                <c:pt idx="5">
                  <c:v>553484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1-4B86-A30E-9F9452FB596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70C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baseline="0" dirty="0">
                <a:latin typeface="Roboto Condensed" panose="020B0604020202020204"/>
              </a:rPr>
              <a:t>Basic State Aid Formula vs Actual</a:t>
            </a:r>
          </a:p>
          <a:p>
            <a:pPr algn="ctr"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baseline="0" dirty="0" smtClean="0">
                <a:latin typeface="Roboto Condensed" panose="020B0604020202020204"/>
              </a:rPr>
              <a:t>2021-2022</a:t>
            </a:r>
          </a:p>
        </c:rich>
      </c:tx>
      <c:layout>
        <c:manualLayout>
          <c:xMode val="edge"/>
          <c:yMode val="edge"/>
          <c:x val="0.16390127657494755"/>
          <c:y val="1.047038547892357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086300435198"/>
          <c:y val="0.15820525598857105"/>
          <c:w val="0.87930433623890525"/>
          <c:h val="0.69435015067561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Aid Received for 2021-22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D05A-44F3-BA7A-965FC88969F9}"/>
              </c:ext>
            </c:extLst>
          </c:dPt>
          <c:dLbls>
            <c:dLbl>
              <c:idx val="0"/>
              <c:layout>
                <c:manualLayout>
                  <c:x val="-1.4245015842813092E-3"/>
                  <c:y val="8.2304526748971193E-2"/>
                </c:manualLayout>
              </c:layout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D05A-44F3-BA7A-965FC88969F9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"$"#,##0.00</c:formatCode>
                <c:ptCount val="1"/>
                <c:pt idx="0">
                  <c:v>5514524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A-44F3-BA7A-965FC88969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Aid per State Formula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76200" dist="12700" dir="8100000" sx="200000" sy="200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-5.2231121378610115E-17"/>
                  <c:y val="0.11316872427983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05A-44F3-BA7A-965FC88969F9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Sheet1!$A$5</c:f>
              <c:numCache>
                <c:formatCode>General</c:formatCode>
                <c:ptCount val="1"/>
              </c:numCache>
            </c:numRef>
          </c:cat>
          <c:val>
            <c:numRef>
              <c:f>Sheet1!$C$5</c:f>
              <c:numCache>
                <c:formatCode>"$"#,##0.00</c:formatCode>
                <c:ptCount val="1"/>
                <c:pt idx="0">
                  <c:v>7310830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A-44F3-BA7A-965FC88969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7"/>
        <c:gapDepth val="0"/>
        <c:shape val="box"/>
        <c:axId val="410519256"/>
        <c:axId val="410517616"/>
        <c:axId val="0"/>
      </c:bar3DChart>
      <c:catAx>
        <c:axId val="410519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17616"/>
        <c:crossesAt val="1000000"/>
        <c:auto val="1"/>
        <c:lblAlgn val="ctr"/>
        <c:lblOffset val="100"/>
        <c:noMultiLvlLbl val="0"/>
      </c:catAx>
      <c:valAx>
        <c:axId val="410517616"/>
        <c:scaling>
          <c:orientation val="minMax"/>
          <c:max val="852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19256"/>
        <c:crosses val="autoZero"/>
        <c:crossBetween val="between"/>
        <c:majorUnit val="1000000"/>
      </c:valAx>
      <c:spPr>
        <a:noFill/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395811468388105"/>
          <c:y val="0.90604955998147285"/>
          <c:w val="0.69725729673016756"/>
          <c:h val="4.53660310533472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Student Enrollment by School Year since FY 1990</a:t>
            </a:r>
          </a:p>
        </c:rich>
      </c:tx>
      <c:layout>
        <c:manualLayout>
          <c:xMode val="edge"/>
          <c:yMode val="edge"/>
          <c:x val="0.1948632983377078"/>
          <c:y val="3.5565919986491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78313453832666"/>
          <c:y val="0.11769283503741138"/>
          <c:w val="0.88228206444558532"/>
          <c:h val="0.791449053942884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 Enrollment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0000"/>
                    <a:satMod val="130000"/>
                  </a:schemeClr>
                </a:gs>
                <a:gs pos="43000">
                  <a:schemeClr val="accent1">
                    <a:tint val="44000"/>
                    <a:satMod val="165000"/>
                  </a:schemeClr>
                </a:gs>
                <a:gs pos="93000">
                  <a:schemeClr val="accent1">
                    <a:tint val="15000"/>
                    <a:satMod val="165000"/>
                  </a:schemeClr>
                </a:gs>
                <a:gs pos="100000">
                  <a:schemeClr val="accent1">
                    <a:tint val="5000"/>
                    <a:satMod val="2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3869602032176121E-3"/>
                  <c:y val="-0.277387457249661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00-4EFE-AD7A-703D5A0D6203}"/>
                </c:ext>
              </c:extLst>
            </c:dLbl>
            <c:dLbl>
              <c:idx val="1"/>
              <c:layout>
                <c:manualLayout>
                  <c:x val="-4.7506561679790024E-4"/>
                  <c:y val="-0.288957078894549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00-4EFE-AD7A-703D5A0D6203}"/>
                </c:ext>
              </c:extLst>
            </c:dLbl>
            <c:dLbl>
              <c:idx val="2"/>
              <c:layout>
                <c:manualLayout>
                  <c:x val="-3.3869602032176121E-3"/>
                  <c:y val="-0.3292082239720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00-4EFE-AD7A-703D5A0D6203}"/>
                </c:ext>
              </c:extLst>
            </c:dLbl>
            <c:dLbl>
              <c:idx val="3"/>
              <c:layout>
                <c:manualLayout>
                  <c:x val="-1.693480101608806E-3"/>
                  <c:y val="-0.367311103157559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00-4EFE-AD7A-703D5A0D6203}"/>
                </c:ext>
              </c:extLst>
            </c:dLbl>
            <c:dLbl>
              <c:idx val="4"/>
              <c:layout>
                <c:manualLayout>
                  <c:x val="0"/>
                  <c:y val="-0.382687504970969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00-4EFE-AD7A-703D5A0D6203}"/>
                </c:ext>
              </c:extLst>
            </c:dLbl>
            <c:dLbl>
              <c:idx val="5"/>
              <c:layout>
                <c:manualLayout>
                  <c:x val="0"/>
                  <c:y val="-0.38408216018452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00-4EFE-AD7A-703D5A0D6203}"/>
                </c:ext>
              </c:extLst>
            </c:dLbl>
            <c:dLbl>
              <c:idx val="6"/>
              <c:layout>
                <c:manualLayout>
                  <c:x val="1.693480101608806E-3"/>
                  <c:y val="-0.380482780561520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00-4EFE-AD7A-703D5A0D6203}"/>
                </c:ext>
              </c:extLst>
            </c:dLbl>
            <c:dLbl>
              <c:idx val="7"/>
              <c:layout>
                <c:manualLayout>
                  <c:x val="3.3869602032176121E-3"/>
                  <c:y val="-0.38050147140698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00-4EFE-AD7A-703D5A0D6203}"/>
                </c:ext>
              </c:extLst>
            </c:dLbl>
            <c:dLbl>
              <c:idx val="8"/>
              <c:layout>
                <c:manualLayout>
                  <c:x val="-1.5372790161415424E-3"/>
                  <c:y val="-0.387651305778228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5D-4EF9-9D92-C7716E3C5EF1}"/>
                </c:ext>
              </c:extLst>
            </c:dLbl>
            <c:dLbl>
              <c:idx val="9"/>
              <c:layout>
                <c:manualLayout>
                  <c:x val="-6.1491160645657187E-3"/>
                  <c:y val="-0.387764319947664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FA-4AEB-A7AB-DFEA03301C96}"/>
                </c:ext>
              </c:extLst>
            </c:dLbl>
            <c:dLbl>
              <c:idx val="10"/>
              <c:layout>
                <c:manualLayout>
                  <c:x val="-4.6118370484244013E-3"/>
                  <c:y val="-0.391427420157669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AA-4FD4-B6D3-C3BF7033EF0B}"/>
                </c:ext>
              </c:extLst>
            </c:dLbl>
            <c:dLbl>
              <c:idx val="11"/>
              <c:layout>
                <c:manualLayout>
                  <c:x val="0"/>
                  <c:y val="-0.377497854911423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33-4371-8F78-EAC04CE25ADC}"/>
                </c:ext>
              </c:extLst>
            </c:dLbl>
            <c:dLbl>
              <c:idx val="12"/>
              <c:layout>
                <c:manualLayout>
                  <c:x val="-1.5372790161413169E-3"/>
                  <c:y val="-0.389381029358085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33-4371-8F78-EAC04CE25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Projected 2022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4343</c:v>
                </c:pt>
                <c:pt idx="1">
                  <c:v>4644</c:v>
                </c:pt>
                <c:pt idx="2">
                  <c:v>5349</c:v>
                </c:pt>
                <c:pt idx="3">
                  <c:v>6023</c:v>
                </c:pt>
                <c:pt idx="4">
                  <c:v>6295</c:v>
                </c:pt>
                <c:pt idx="5">
                  <c:v>6266</c:v>
                </c:pt>
                <c:pt idx="6">
                  <c:v>6320</c:v>
                </c:pt>
                <c:pt idx="7">
                  <c:v>6322</c:v>
                </c:pt>
                <c:pt idx="8">
                  <c:v>6357</c:v>
                </c:pt>
                <c:pt idx="9">
                  <c:v>6238</c:v>
                </c:pt>
                <c:pt idx="10">
                  <c:v>6227</c:v>
                </c:pt>
                <c:pt idx="11">
                  <c:v>6017</c:v>
                </c:pt>
                <c:pt idx="12">
                  <c:v>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CE-46E6-BBBB-A46A2188C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32391168"/>
        <c:axId val="32393856"/>
      </c:barChart>
      <c:catAx>
        <c:axId val="323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9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0881087780694078E-2"/>
          <c:w val="1"/>
          <c:h val="0.955892584322482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48"/>
          <c:dPt>
            <c:idx val="0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8A7-4F75-BFEE-3D4BC18C9B47}"/>
              </c:ext>
            </c:extLst>
          </c:dPt>
          <c:dPt>
            <c:idx val="1"/>
            <c:bubble3D val="0"/>
            <c:explosion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8A7-4F75-BFEE-3D4BC18C9B47}"/>
              </c:ext>
            </c:extLst>
          </c:dPt>
          <c:dPt>
            <c:idx val="2"/>
            <c:bubble3D val="0"/>
            <c:explosion val="0"/>
            <c:spPr>
              <a:solidFill>
                <a:schemeClr val="bg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8A7-4F75-BFEE-3D4BC18C9B47}"/>
              </c:ext>
            </c:extLst>
          </c:dPt>
          <c:dPt>
            <c:idx val="3"/>
            <c:bubble3D val="0"/>
            <c:explosion val="0"/>
            <c:spPr>
              <a:solidFill>
                <a:srgbClr val="FF99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8A7-4F75-BFEE-3D4BC18C9B47}"/>
              </c:ext>
            </c:extLst>
          </c:dPt>
          <c:dPt>
            <c:idx val="4"/>
            <c:bubble3D val="0"/>
            <c:explosion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8A7-4F75-BFEE-3D4BC18C9B47}"/>
              </c:ext>
            </c:extLst>
          </c:dPt>
          <c:dPt>
            <c:idx val="5"/>
            <c:bubble3D val="0"/>
            <c:explosion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8A7-4F75-BFEE-3D4BC18C9B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172E-4DF8-B802-294D9E21EA62}"/>
              </c:ext>
            </c:extLst>
          </c:dPt>
          <c:dLbls>
            <c:dLbl>
              <c:idx val="0"/>
              <c:layout>
                <c:manualLayout>
                  <c:x val="3.4756760725789641E-2"/>
                  <c:y val="-2.97395517867958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50" b="1" i="0" u="none" strike="noStrike" kern="1200" spc="0" baseline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A2E5522B-423A-4D58-A0D0-A631B692FC49}" type="CATEGORYNAME">
                      <a:rPr lang="en-US" sz="1450" baseline="0">
                        <a:solidFill>
                          <a:srgbClr val="0070C0"/>
                        </a:solidFill>
                        <a:latin typeface="Calibri" panose="020F0502020204030204" pitchFamily="34" charset="0"/>
                      </a:rPr>
                      <a:pPr>
                        <a:defRPr sz="145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sz="1450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rPr>
                      <a:t>
</a:t>
                    </a:r>
                    <a:fld id="{1E8E59ED-3FF2-42A3-A592-36E83E255ED8}" type="VALUE">
                      <a:rPr lang="en-US" sz="1450" baseline="0">
                        <a:solidFill>
                          <a:srgbClr val="0070C0"/>
                        </a:solidFill>
                        <a:latin typeface="Calibri" panose="020F0502020204030204" pitchFamily="34" charset="0"/>
                      </a:rPr>
                      <a:pPr>
                        <a:defRPr sz="145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defRPr>
                      </a:pPr>
                      <a:t>[VALUE]</a:t>
                    </a:fld>
                    <a:r>
                      <a:rPr lang="en-US" sz="1450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rPr>
                      <a:t>
</a:t>
                    </a:r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50" b="1" i="0" u="none" strike="noStrike" kern="1200" spc="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A7-4F75-BFEE-3D4BC18C9B47}"/>
                </c:ext>
              </c:extLst>
            </c:dLbl>
            <c:dLbl>
              <c:idx val="1"/>
              <c:layout>
                <c:manualLayout>
                  <c:x val="9.9051181102362204E-2"/>
                  <c:y val="6.7479768153980754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50" b="1" i="0" u="none" strike="noStrike" kern="1200" spc="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A7-4F75-BFEE-3D4BC18C9B47}"/>
                </c:ext>
              </c:extLst>
            </c:dLbl>
            <c:dLbl>
              <c:idx val="2"/>
              <c:layout>
                <c:manualLayout>
                  <c:x val="-4.3101487314085654E-3"/>
                  <c:y val="0.18661550905498331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50" b="1" i="0" u="none" strike="noStrike" kern="1200" spc="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2500000000001"/>
                      <c:h val="0.10839142839337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8A7-4F75-BFEE-3D4BC18C9B47}"/>
                </c:ext>
              </c:extLst>
            </c:dLbl>
            <c:dLbl>
              <c:idx val="3"/>
              <c:layout>
                <c:manualLayout>
                  <c:x val="-9.44052657480315E-2"/>
                  <c:y val="0.11209663896179645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50" b="1" i="0" u="none" strike="noStrike" kern="1200" spc="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A7-4F75-BFEE-3D4BC18C9B47}"/>
                </c:ext>
              </c:extLst>
            </c:dLbl>
            <c:dLbl>
              <c:idx val="4"/>
              <c:layout>
                <c:manualLayout>
                  <c:x val="-5.5524606299212596E-2"/>
                  <c:y val="-1.3163641003207932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50" b="1" i="0" u="none" strike="noStrike" kern="1200" spc="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8A7-4F75-BFEE-3D4BC18C9B47}"/>
                </c:ext>
              </c:extLst>
            </c:dLbl>
            <c:dLbl>
              <c:idx val="5"/>
              <c:layout>
                <c:manualLayout>
                  <c:x val="-4.1666666666666666E-3"/>
                  <c:y val="-0.2227807983811441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50" b="1" i="0" u="none" strike="noStrike" kern="1200" spc="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9861111111111"/>
                      <c:h val="0.26358042587088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8A7-4F75-BFEE-3D4BC18C9B47}"/>
                </c:ext>
              </c:extLst>
            </c:dLbl>
            <c:dLbl>
              <c:idx val="6"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50" b="1" i="0" u="none" strike="noStrike" kern="1200" spc="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172E-4DF8-B802-294D9E21EA62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spc="0" baseline="0">
                    <a:solidFill>
                      <a:srgbClr val="0070C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Salaries &amp; Benefits</c:v>
                </c:pt>
                <c:pt idx="1">
                  <c:v>Out of District Tuition</c:v>
                </c:pt>
                <c:pt idx="2">
                  <c:v>Transportation &amp; Insurance</c:v>
                </c:pt>
                <c:pt idx="3">
                  <c:v>Supplies, Materials &amp; Equip</c:v>
                </c:pt>
                <c:pt idx="4">
                  <c:v>Cleaning, Repair, Maint &amp; Rentals</c:v>
                </c:pt>
                <c:pt idx="5">
                  <c:v>Outside Providers; Behaviorists, OT, PT &amp; Legal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0.79996928403486922</c:v>
                </c:pt>
                <c:pt idx="1">
                  <c:v>6.6031658195768561E-2</c:v>
                </c:pt>
                <c:pt idx="2">
                  <c:v>6.1900727296157969E-2</c:v>
                </c:pt>
                <c:pt idx="3">
                  <c:v>2.8437326055413926E-2</c:v>
                </c:pt>
                <c:pt idx="4">
                  <c:v>8.7782835139671896E-3</c:v>
                </c:pt>
                <c:pt idx="5">
                  <c:v>3.4882720903823175E-2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5-4CAA-A8EB-F4092112FE0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solidFill>
          <a:srgbClr val="0070C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2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548002458436619E-2"/>
          <c:w val="1"/>
          <c:h val="0.974061727685499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3AF-445C-B926-D847FA75EA2B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3AF-445C-B926-D847FA75EA2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3AF-445C-B926-D847FA75EA2B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3AF-445C-B926-D847FA75EA2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9C3-4C8F-B7A7-E3DFEF540F27}"/>
              </c:ext>
            </c:extLst>
          </c:dPt>
          <c:dPt>
            <c:idx val="5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9C3-4C8F-B7A7-E3DFEF540F27}"/>
              </c:ext>
            </c:extLst>
          </c:dPt>
          <c:dPt>
            <c:idx val="6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9C3-4C8F-B7A7-E3DFEF540F27}"/>
              </c:ext>
            </c:extLst>
          </c:dPt>
          <c:dLbls>
            <c:dLbl>
              <c:idx val="0"/>
              <c:layout>
                <c:manualLayout>
                  <c:x val="0.12395191527711824"/>
                  <c:y val="1.7001030452723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000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F-445C-B926-D847FA75EA2B}"/>
                </c:ext>
              </c:extLst>
            </c:dLbl>
            <c:dLbl>
              <c:idx val="1"/>
              <c:layout>
                <c:manualLayout>
                  <c:x val="-0.28476697851697857"/>
                  <c:y val="5.8664259927797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65977690288708"/>
                      <c:h val="0.10308823529411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AF-445C-B926-D847FA75EA2B}"/>
                </c:ext>
              </c:extLst>
            </c:dLbl>
            <c:dLbl>
              <c:idx val="2"/>
              <c:layout>
                <c:manualLayout>
                  <c:x val="2.9499466211821875E-3"/>
                  <c:y val="2.49778973526478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AF-445C-B926-D847FA75EA2B}"/>
                </c:ext>
              </c:extLst>
            </c:dLbl>
            <c:dLbl>
              <c:idx val="3"/>
              <c:layout>
                <c:manualLayout>
                  <c:x val="-8.0897036307961606E-2"/>
                  <c:y val="3.9017002470279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547867454068237"/>
                      <c:h val="8.2421066851937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3AF-445C-B926-D847FA75EA2B}"/>
                </c:ext>
              </c:extLst>
            </c:dLbl>
            <c:dLbl>
              <c:idx val="4"/>
              <c:layout>
                <c:manualLayout>
                  <c:x val="3.0307306558027478E-2"/>
                  <c:y val="-1.4605569475661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9066601049868"/>
                      <c:h val="4.8385026363194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C3-4C8F-B7A7-E3DFEF540F27}"/>
                </c:ext>
              </c:extLst>
            </c:dLbl>
            <c:dLbl>
              <c:idx val="5"/>
              <c:layout>
                <c:manualLayout>
                  <c:x val="-3.2717607924332461E-2"/>
                  <c:y val="2.1746559631985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C3-4C8F-B7A7-E3DFEF540F27}"/>
                </c:ext>
              </c:extLst>
            </c:dLbl>
            <c:dLbl>
              <c:idx val="6"/>
              <c:layout>
                <c:manualLayout>
                  <c:x val="0.12733887733887736"/>
                  <c:y val="-0.275270758122743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C3-4C8F-B7A7-E3DFEF540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Special Ed Teachers &amp; Paras</c:v>
                </c:pt>
                <c:pt idx="1">
                  <c:v>Teachers - Regular Ed</c:v>
                </c:pt>
                <c:pt idx="2">
                  <c:v>Nurses, Guidance &amp; Librarians</c:v>
                </c:pt>
                <c:pt idx="3">
                  <c:v>Principals, Supervisors &amp; Secs</c:v>
                </c:pt>
                <c:pt idx="4">
                  <c:v>Operations</c:v>
                </c:pt>
                <c:pt idx="5">
                  <c:v>Maintenance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0.29186943620178041</c:v>
                </c:pt>
                <c:pt idx="1">
                  <c:v>0.47264094955489611</c:v>
                </c:pt>
                <c:pt idx="2">
                  <c:v>6.6824925816023742E-2</c:v>
                </c:pt>
                <c:pt idx="3">
                  <c:v>6.1127596439169138E-2</c:v>
                </c:pt>
                <c:pt idx="4">
                  <c:v>3.5014836795252226E-2</c:v>
                </c:pt>
                <c:pt idx="5">
                  <c:v>7.2522255192878346E-2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F-445C-B926-D847FA75EA2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solidFill>
          <a:srgbClr val="0070C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938538932633422"/>
          <c:y val="0"/>
        </c:manualLayout>
      </c:layout>
      <c:overlay val="0"/>
      <c:txPr>
        <a:bodyPr/>
        <a:lstStyle/>
        <a:p>
          <a:pPr>
            <a:defRPr sz="2400" b="1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75454868988833"/>
          <c:y val="0.10748730964467006"/>
          <c:w val="0.89024545131011179"/>
          <c:h val="0.64397857628202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Pupil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A-C941-4F66-9265-00F6316CF5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41-4F66-9265-00F6316CF52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941-4F66-9265-00F6316CF52B}"/>
              </c:ext>
            </c:extLst>
          </c:dPt>
          <c:dPt>
            <c:idx val="7"/>
            <c:invertIfNegative val="0"/>
            <c:bubble3D val="0"/>
            <c:spPr>
              <a:solidFill>
                <a:srgbClr val="00000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941-4F66-9265-00F6316CF52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41-4F66-9265-00F6316CF52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41-4F66-9265-00F6316CF52B}"/>
              </c:ext>
            </c:extLst>
          </c:dPt>
          <c:dLbls>
            <c:dLbl>
              <c:idx val="0"/>
              <c:layout>
                <c:manualLayout>
                  <c:x val="0"/>
                  <c:y val="-5.8828379436864069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941-4F66-9265-00F6316CF52B}"/>
                </c:ext>
              </c:extLst>
            </c:dLbl>
            <c:dLbl>
              <c:idx val="1"/>
              <c:layout>
                <c:manualLayout>
                  <c:x val="-1.6025641025641025E-3"/>
                  <c:y val="-7.8534031413612562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41-4F66-9265-00F6316CF52B}"/>
                </c:ext>
              </c:extLst>
            </c:dLbl>
            <c:dLbl>
              <c:idx val="2"/>
              <c:layout>
                <c:manualLayout>
                  <c:x val="3.2586395450568679E-3"/>
                  <c:y val="9.5017314452459905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687445319335077E-2"/>
                      <c:h val="6.5798586553926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41-4F66-9265-00F6316CF52B}"/>
                </c:ext>
              </c:extLst>
            </c:dLbl>
            <c:dLbl>
              <c:idx val="3"/>
              <c:layout>
                <c:manualLayout>
                  <c:x val="-5.876000496009227E-17"/>
                  <c:y val="-5.8828379436864069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941-4F66-9265-00F6316CF52B}"/>
                </c:ext>
              </c:extLst>
            </c:dLbl>
            <c:dLbl>
              <c:idx val="4"/>
              <c:layout>
                <c:manualLayout>
                  <c:x val="-2.0833333333333333E-3"/>
                  <c:y val="-2.9940119760479042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941-4F66-9265-00F6316CF52B}"/>
                </c:ext>
              </c:extLst>
            </c:dLbl>
            <c:dLbl>
              <c:idx val="5"/>
              <c:layout>
                <c:manualLayout>
                  <c:x val="0"/>
                  <c:y val="-7.4850299401197605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941-4F66-9265-00F6316CF52B}"/>
                </c:ext>
              </c:extLst>
            </c:dLbl>
            <c:dLbl>
              <c:idx val="6"/>
              <c:layout>
                <c:manualLayout>
                  <c:x val="-1.222363094443703E-3"/>
                  <c:y val="6.9574311023622051E-4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941-4F66-9265-00F6316CF52B}"/>
                </c:ext>
              </c:extLst>
            </c:dLbl>
            <c:dLbl>
              <c:idx val="7"/>
              <c:layout>
                <c:manualLayout>
                  <c:x val="-4.8080708661409684E-4"/>
                  <c:y val="-7.1534097160010687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941-4F66-9265-00F6316CF52B}"/>
                </c:ext>
              </c:extLst>
            </c:dLbl>
            <c:dLbl>
              <c:idx val="8"/>
              <c:layout>
                <c:manualLayout>
                  <c:x val="-5.7042128208550198E-4"/>
                  <c:y val="-2.8494094488188976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41-4F66-9265-00F6316CF52B}"/>
                </c:ext>
              </c:extLst>
            </c:dLbl>
            <c:dLbl>
              <c:idx val="9"/>
              <c:layout>
                <c:manualLayout>
                  <c:x val="-4.807692307692308E-3"/>
                  <c:y val="-9.9534155089253066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41-4F66-9265-00F6316CF52B}"/>
                </c:ext>
              </c:extLst>
            </c:dLbl>
            <c:dLbl>
              <c:idx val="10"/>
              <c:layout>
                <c:manualLayout>
                  <c:x val="-3.205128205128205E-3"/>
                  <c:y val="1.0471204188481676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941-4F66-9265-00F6316CF52B}"/>
                </c:ext>
              </c:extLst>
            </c:dLbl>
            <c:dLbl>
              <c:idx val="11"/>
              <c:layout>
                <c:manualLayout>
                  <c:x val="-5.2884678477690293E-3"/>
                  <c:y val="-2.4827313876184663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941-4F66-9265-00F6316CF52B}"/>
                </c:ext>
              </c:extLst>
            </c:dLbl>
            <c:dLbl>
              <c:idx val="12"/>
              <c:layout>
                <c:manualLayout>
                  <c:x val="-2.0833333333333333E-3"/>
                  <c:y val="-1.733580083926636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941-4F66-9265-00F6316CF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Westfield</c:v>
                </c:pt>
                <c:pt idx="1">
                  <c:v>New Providence</c:v>
                </c:pt>
                <c:pt idx="2">
                  <c:v>Chatham</c:v>
                </c:pt>
                <c:pt idx="3">
                  <c:v>Scotch Plains /Fanwood</c:v>
                </c:pt>
                <c:pt idx="4">
                  <c:v>Cranford</c:v>
                </c:pt>
                <c:pt idx="5">
                  <c:v>Ridgewood</c:v>
                </c:pt>
                <c:pt idx="6">
                  <c:v>Summit</c:v>
                </c:pt>
                <c:pt idx="7">
                  <c:v>State Average</c:v>
                </c:pt>
                <c:pt idx="8">
                  <c:v>Livingston</c:v>
                </c:pt>
                <c:pt idx="9">
                  <c:v>Millburn</c:v>
                </c:pt>
                <c:pt idx="10">
                  <c:v>Montclair</c:v>
                </c:pt>
                <c:pt idx="11">
                  <c:v>Berkeley Heights</c:v>
                </c:pt>
                <c:pt idx="12">
                  <c:v>Mountain Lakes</c:v>
                </c:pt>
              </c:strCache>
            </c:strRef>
          </c:cat>
          <c:val>
            <c:numRef>
              <c:f>Sheet1!$B$2:$B$14</c:f>
              <c:numCache>
                <c:formatCode>"$"#,##0</c:formatCode>
                <c:ptCount val="13"/>
                <c:pt idx="0">
                  <c:v>13803</c:v>
                </c:pt>
                <c:pt idx="1">
                  <c:v>13826</c:v>
                </c:pt>
                <c:pt idx="2">
                  <c:v>13903</c:v>
                </c:pt>
                <c:pt idx="3">
                  <c:v>13930</c:v>
                </c:pt>
                <c:pt idx="4">
                  <c:v>14978</c:v>
                </c:pt>
                <c:pt idx="5">
                  <c:v>15386</c:v>
                </c:pt>
                <c:pt idx="6">
                  <c:v>15759</c:v>
                </c:pt>
                <c:pt idx="7">
                  <c:v>15809</c:v>
                </c:pt>
                <c:pt idx="8">
                  <c:v>16004</c:v>
                </c:pt>
                <c:pt idx="9">
                  <c:v>16092</c:v>
                </c:pt>
                <c:pt idx="10">
                  <c:v>16126</c:v>
                </c:pt>
                <c:pt idx="11">
                  <c:v>16974</c:v>
                </c:pt>
                <c:pt idx="12">
                  <c:v>21370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941-4F66-9265-00F6316CF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648448"/>
        <c:axId val="188670720"/>
      </c:barChart>
      <c:catAx>
        <c:axId val="18864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5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88670720"/>
        <c:crosses val="autoZero"/>
        <c:auto val="1"/>
        <c:lblAlgn val="ctr"/>
        <c:lblOffset val="100"/>
        <c:noMultiLvlLbl val="0"/>
      </c:catAx>
      <c:valAx>
        <c:axId val="188670720"/>
        <c:scaling>
          <c:orientation val="minMax"/>
          <c:max val="22000"/>
          <c:min val="4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low"/>
        <c:txPr>
          <a:bodyPr/>
          <a:lstStyle/>
          <a:p>
            <a:pPr>
              <a:defRPr sz="15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88648448"/>
        <c:crossesAt val="1"/>
        <c:crossBetween val="between"/>
        <c:majorUnit val="2000"/>
        <c:minorUnit val="400"/>
      </c:valAx>
      <c:spPr>
        <a:noFill/>
        <a:ln w="25383">
          <a:noFill/>
        </a:ln>
      </c:spPr>
    </c:plotArea>
    <c:plotVisOnly val="1"/>
    <c:dispBlanksAs val="gap"/>
    <c:showDLblsOverMax val="0"/>
  </c:chart>
  <c:spPr>
    <a:solidFill>
      <a:srgbClr val="0070C0"/>
    </a:solidFill>
  </c:spPr>
  <c:txPr>
    <a:bodyPr/>
    <a:lstStyle/>
    <a:p>
      <a:pPr>
        <a:defRPr sz="1636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1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954123381636123E-2"/>
          <c:y val="0.10748730964467006"/>
          <c:w val="0.92504587661836379"/>
          <c:h val="0.64397857628202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INSTRUCTION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000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941-4F66-9265-00F6316CF52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41-4F66-9265-00F6316CF52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41-4F66-9265-00F6316CF52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41-4F66-9265-00F6316CF52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41-4F66-9265-00F6316CF52B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F-C941-4F66-9265-00F6316CF52B}"/>
              </c:ext>
            </c:extLst>
          </c:dPt>
          <c:dLbls>
            <c:dLbl>
              <c:idx val="0"/>
              <c:layout>
                <c:manualLayout>
                  <c:x val="-2.0833333333333333E-3"/>
                  <c:y val="-1.733580083926636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941-4F66-9265-00F6316CF52B}"/>
                </c:ext>
              </c:extLst>
            </c:dLbl>
            <c:dLbl>
              <c:idx val="1"/>
              <c:layout>
                <c:manualLayout>
                  <c:x val="-3.205128205128205E-3"/>
                  <c:y val="1.0471204188481676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41-4F66-9265-00F6316CF52B}"/>
                </c:ext>
              </c:extLst>
            </c:dLbl>
            <c:dLbl>
              <c:idx val="2"/>
              <c:layout>
                <c:manualLayout>
                  <c:x val="3.9529956591964465E-3"/>
                  <c:y val="-4.7826433509090446E-4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98556430446193E-2"/>
                      <c:h val="6.57986347877891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41-4F66-9265-00F6316CF52B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941-4F66-9265-00F6316CF52B}"/>
                </c:ext>
              </c:extLst>
            </c:dLbl>
            <c:dLbl>
              <c:idx val="4"/>
              <c:layout>
                <c:manualLayout>
                  <c:x val="2.6441929133858267E-3"/>
                  <c:y val="-2.0429664601784394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941-4F66-9265-00F6316CF52B}"/>
                </c:ext>
              </c:extLst>
            </c:dLbl>
            <c:dLbl>
              <c:idx val="5"/>
              <c:layout>
                <c:manualLayout>
                  <c:x val="-4.807692307692308E-3"/>
                  <c:y val="-9.9534155089253066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941-4F66-9265-00F6316CF52B}"/>
                </c:ext>
              </c:extLst>
            </c:dLbl>
            <c:dLbl>
              <c:idx val="6"/>
              <c:layout>
                <c:manualLayout>
                  <c:x val="-3.2051282051283225E-3"/>
                  <c:y val="2.617801047120419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941-4F66-9265-00F6316CF52B}"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941-4F66-9265-00F6316CF52B}"/>
                </c:ext>
              </c:extLst>
            </c:dLbl>
            <c:dLbl>
              <c:idx val="8"/>
              <c:layout>
                <c:manualLayout>
                  <c:x val="-4.807692307692308E-3"/>
                  <c:y val="2.3589067073422104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41-4F66-9265-00F6316CF52B}"/>
                </c:ext>
              </c:extLst>
            </c:dLbl>
            <c:dLbl>
              <c:idx val="9"/>
              <c:layout>
                <c:manualLayout>
                  <c:x val="-5.876000496009227E-17"/>
                  <c:y val="-5.8828379436864069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41-4F66-9265-00F6316CF52B}"/>
                </c:ext>
              </c:extLst>
            </c:dLbl>
            <c:dLbl>
              <c:idx val="10"/>
              <c:layout>
                <c:manualLayout>
                  <c:x val="-1.6025641025641025E-3"/>
                  <c:y val="-7.8534031413612562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941-4F66-9265-00F6316CF52B}"/>
                </c:ext>
              </c:extLst>
            </c:dLbl>
            <c:dLbl>
              <c:idx val="11"/>
              <c:layout>
                <c:manualLayout>
                  <c:x val="0"/>
                  <c:y val="-5.8828379436864069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941-4F66-9265-00F6316CF52B}"/>
                </c:ext>
              </c:extLst>
            </c:dLbl>
            <c:dLbl>
              <c:idx val="12"/>
              <c:layout>
                <c:manualLayout>
                  <c:x val="1.6025641025641025E-3"/>
                  <c:y val="7.8534031413612562E-3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941-4F66-9265-00F6316CF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Mountain Lakes</c:v>
                </c:pt>
                <c:pt idx="1">
                  <c:v>Montclair</c:v>
                </c:pt>
                <c:pt idx="2">
                  <c:v>Chatham</c:v>
                </c:pt>
                <c:pt idx="3">
                  <c:v>Ridgewood</c:v>
                </c:pt>
                <c:pt idx="4">
                  <c:v>State Average</c:v>
                </c:pt>
                <c:pt idx="5">
                  <c:v>Millburn</c:v>
                </c:pt>
                <c:pt idx="6">
                  <c:v>Berkeley Heights</c:v>
                </c:pt>
                <c:pt idx="7">
                  <c:v>Cranford</c:v>
                </c:pt>
                <c:pt idx="8">
                  <c:v>Livingston</c:v>
                </c:pt>
                <c:pt idx="9">
                  <c:v>Scotch Plains /Fanwood</c:v>
                </c:pt>
                <c:pt idx="10">
                  <c:v>New Providence</c:v>
                </c:pt>
                <c:pt idx="11">
                  <c:v>Westfield</c:v>
                </c:pt>
                <c:pt idx="12">
                  <c:v>Summit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0.55759999999999998</c:v>
                </c:pt>
                <c:pt idx="1">
                  <c:v>0.56879999999999997</c:v>
                </c:pt>
                <c:pt idx="2">
                  <c:v>0.58520000000000005</c:v>
                </c:pt>
                <c:pt idx="3">
                  <c:v>0.59030000000000005</c:v>
                </c:pt>
                <c:pt idx="4">
                  <c:v>0.59030000000000005</c:v>
                </c:pt>
                <c:pt idx="5">
                  <c:v>0.60640000000000005</c:v>
                </c:pt>
                <c:pt idx="6">
                  <c:v>0.60680000000000001</c:v>
                </c:pt>
                <c:pt idx="7">
                  <c:v>0.60829999999999995</c:v>
                </c:pt>
                <c:pt idx="8">
                  <c:v>0.60919999999999996</c:v>
                </c:pt>
                <c:pt idx="9">
                  <c:v>0.61029999999999995</c:v>
                </c:pt>
                <c:pt idx="10">
                  <c:v>0.61080000000000001</c:v>
                </c:pt>
                <c:pt idx="11">
                  <c:v>0.61729999999999996</c:v>
                </c:pt>
                <c:pt idx="12">
                  <c:v>0.64339999999999997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941-4F66-9265-00F6316CF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1"/>
        <c:axId val="188648448"/>
        <c:axId val="188670720"/>
      </c:barChart>
      <c:catAx>
        <c:axId val="18864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5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88670720"/>
        <c:crosses val="autoZero"/>
        <c:auto val="1"/>
        <c:lblAlgn val="ctr"/>
        <c:lblOffset val="100"/>
        <c:noMultiLvlLbl val="0"/>
      </c:catAx>
      <c:valAx>
        <c:axId val="188670720"/>
        <c:scaling>
          <c:orientation val="minMax"/>
          <c:max val="1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low"/>
        <c:txPr>
          <a:bodyPr/>
          <a:lstStyle/>
          <a:p>
            <a:pPr>
              <a:defRPr sz="15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88648448"/>
        <c:crossesAt val="1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solidFill>
      <a:srgbClr val="0070C0"/>
    </a:solidFill>
  </c:spPr>
  <c:txPr>
    <a:bodyPr/>
    <a:lstStyle/>
    <a:p>
      <a:pPr>
        <a:defRPr sz="1636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0.52586</cdr:x>
      <cdr:y>0.6988</cdr:y>
    </cdr:from>
    <cdr:to>
      <cdr:x>0.75</cdr:x>
      <cdr:y>0.84337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8199" y="4419600"/>
          <a:ext cx="1981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Amount due to Westfield if</a:t>
          </a:r>
        </a:p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s</a:t>
          </a:r>
          <a:r>
            <a:rPr lang="en-US" sz="1200" b="1" dirty="0" smtClean="0">
              <a:solidFill>
                <a:schemeClr val="tx1"/>
              </a:solidFill>
            </a:rPr>
            <a:t>tate formula was fully funded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0.32759</cdr:x>
      <cdr:y>0.74699</cdr:y>
    </cdr:from>
    <cdr:to>
      <cdr:x>0.47045</cdr:x>
      <cdr:y>0.78496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5599" y="4724400"/>
          <a:ext cx="1262768" cy="2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Aid Received</a:t>
          </a:r>
          <a:r>
            <a:rPr lang="en-US" sz="1200" b="1" dirty="0" smtClean="0"/>
            <a:t>	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3C69B9B8-6054-43A3-AD44-43991AA5B2E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A497795-EE9D-475F-95B4-1CA5C1201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B38036C-9A1D-4CFD-B98B-F46EF324981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516D041-D653-46B8-A085-0F65D13C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6D041-D653-46B8-A085-0F65D13CE2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</a:t>
            </a:r>
            <a:r>
              <a:rPr lang="en-US" baseline="0" dirty="0" smtClean="0"/>
              <a:t> Workshop September 23, 2014</a:t>
            </a:r>
          </a:p>
          <a:p>
            <a:r>
              <a:rPr lang="en-US" baseline="0" dirty="0" smtClean="0"/>
              <a:t>Goal Setting by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6D041-D653-46B8-A085-0F65D13CE2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2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6D041-D653-46B8-A085-0F65D13CE2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last 5 years or so enrollment</a:t>
            </a:r>
            <a:r>
              <a:rPr lang="en-US" baseline="0" dirty="0" smtClean="0"/>
              <a:t> in the district has remained stable, however, as you can see by this chart, enrollment in the last 20 years or more has increased significantly.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6D041-D653-46B8-A085-0F65D13CE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817" indent="-291083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335" indent="-232867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070" indent="-232867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5804" indent="-232867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1538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271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005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8740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3F72A0C-5674-4AE8-AEA8-9F861048642D}" type="slidenum">
              <a:rPr lang="en-US" altLang="en-US" smtClean="0"/>
              <a:pPr eaLnBrk="1" hangingPunct="1">
                <a:defRPr/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78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817" indent="-291083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335" indent="-232867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070" indent="-232867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5804" indent="-232867" defTabSz="9395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1538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271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005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8740" indent="-232867" defTabSz="939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3F72A0C-5674-4AE8-AEA8-9F861048642D}" type="slidenum">
              <a:rPr lang="en-US" altLang="en-US" smtClean="0"/>
              <a:pPr eaLnBrk="1" hangingPunct="1">
                <a:defRPr/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584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524000"/>
            <a:ext cx="7010400" cy="45720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8F2D-E449-4345-A6FD-C99713766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176BA1-B608-4EDA-A9A9-10A984095B5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D4A4F-DCA6-4D7C-8F10-48A86874DE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7779" y="5867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Dr. Margaret Dolan, Superintendent</a:t>
            </a:r>
          </a:p>
          <a:p>
            <a:pPr algn="r"/>
            <a:r>
              <a:rPr lang="en-US" dirty="0" smtClean="0"/>
              <a:t>Dana Sullivan, Business Administrator</a:t>
            </a:r>
          </a:p>
          <a:p>
            <a:pPr algn="r"/>
            <a:r>
              <a:rPr lang="en-US" dirty="0" smtClean="0"/>
              <a:t>April 27, 2021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03968" y="2807734"/>
            <a:ext cx="37368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 smtClean="0">
                <a:effectLst/>
                <a:latin typeface="+mn-lt"/>
              </a:rPr>
              <a:t>2021-2022 </a:t>
            </a:r>
            <a:r>
              <a:rPr lang="en-US" sz="4000" b="0" dirty="0">
                <a:effectLst/>
                <a:latin typeface="+mn-lt"/>
              </a:rPr>
              <a:t/>
            </a:r>
            <a:br>
              <a:rPr lang="en-US" sz="4000" b="0" dirty="0">
                <a:effectLst/>
                <a:latin typeface="+mn-lt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+mn-lt"/>
              </a:rPr>
              <a:t>Public Hearing on Budget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1182" y="838200"/>
            <a:ext cx="4182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Roboto Condensed" panose="020B0604020202020204" charset="0"/>
                <a:ea typeface="Roboto Condensed" panose="020B0604020202020204" charset="0"/>
              </a:rPr>
              <a:t>Westfield Public Schools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A Tradition of Excellence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3032"/>
            <a:ext cx="1039369" cy="102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33335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83819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1787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78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87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787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latin typeface="Roboto Condensed" panose="020B0604020202020204"/>
                <a:cs typeface="Calibri" panose="020F0502020204030204" pitchFamily="34" charset="0"/>
              </a:rPr>
              <a:t>Total Staffing 2021-2022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154"/>
              </p:ext>
            </p:extLst>
          </p:nvPr>
        </p:nvGraphicFramePr>
        <p:xfrm>
          <a:off x="0" y="12192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9521" y="6172200"/>
            <a:ext cx="606079" cy="5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999"/>
            <a:ext cx="9144000" cy="9144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100" b="1" dirty="0">
                <a:latin typeface="Roboto Condensed"/>
                <a:cs typeface="Times New Roman" panose="02020603050405020304" pitchFamily="18" charset="0"/>
              </a:rPr>
              <a:t>Westfield Public Schools</a:t>
            </a:r>
            <a:br>
              <a:rPr lang="en-US" sz="2100" b="1" dirty="0">
                <a:latin typeface="Roboto Condensed"/>
                <a:cs typeface="Times New Roman" panose="02020603050405020304" pitchFamily="18" charset="0"/>
              </a:rPr>
            </a:br>
            <a:r>
              <a:rPr lang="en-US" sz="2100" b="1" dirty="0">
                <a:latin typeface="Roboto Condensed"/>
                <a:cs typeface="Times New Roman" panose="02020603050405020304" pitchFamily="18" charset="0"/>
              </a:rPr>
              <a:t>Cost Per Pupil</a:t>
            </a:r>
            <a:br>
              <a:rPr lang="en-US" sz="2100" b="1" dirty="0">
                <a:latin typeface="Roboto Condensed"/>
                <a:cs typeface="Times New Roman" panose="02020603050405020304" pitchFamily="18" charset="0"/>
              </a:rPr>
            </a:br>
            <a:r>
              <a:rPr lang="en-US" sz="2100" b="1" dirty="0">
                <a:latin typeface="Roboto Condensed"/>
                <a:cs typeface="Times New Roman" panose="02020603050405020304" pitchFamily="18" charset="0"/>
              </a:rPr>
              <a:t>Westfield Compared to Similar School Districts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55021494"/>
              </p:ext>
            </p:extLst>
          </p:nvPr>
        </p:nvGraphicFramePr>
        <p:xfrm>
          <a:off x="0" y="1579353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09966"/>
            <a:ext cx="5791200" cy="457200"/>
          </a:xfrm>
          <a:solidFill>
            <a:srgbClr val="0070C0"/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Times New Roman" panose="02020603050405020304" pitchFamily="18" charset="0"/>
              </a:rPr>
              <a:t>Source: NJDOE Taxpayer’s Guide to Spending 2017-2018</a:t>
            </a:r>
          </a:p>
          <a:p>
            <a:pPr algn="ctr">
              <a:defRPr/>
            </a:pPr>
            <a:r>
              <a:rPr lang="en-US" b="1" dirty="0" smtClean="0">
                <a:latin typeface="Times New Roman" panose="02020603050405020304" pitchFamily="18" charset="0"/>
              </a:rPr>
              <a:t> Audited Data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58200" y="6175191"/>
            <a:ext cx="601600" cy="5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114299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100" b="1" dirty="0">
                <a:latin typeface="Roboto Condensed"/>
                <a:cs typeface="Times New Roman" panose="02020603050405020304" pitchFamily="18" charset="0"/>
              </a:rPr>
              <a:t>Westfield Public Schools</a:t>
            </a:r>
            <a:br>
              <a:rPr lang="en-US" sz="2100" b="1" dirty="0">
                <a:latin typeface="Roboto Condensed"/>
                <a:cs typeface="Times New Roman" panose="02020603050405020304" pitchFamily="18" charset="0"/>
              </a:rPr>
            </a:br>
            <a:r>
              <a:rPr lang="en-US" sz="2100" b="1" dirty="0">
                <a:latin typeface="Roboto Condensed"/>
                <a:cs typeface="Times New Roman" panose="02020603050405020304" pitchFamily="18" charset="0"/>
              </a:rPr>
              <a:t>Cost Per Pupil - Percentage of Instruction</a:t>
            </a:r>
            <a:br>
              <a:rPr lang="en-US" sz="2100" b="1" dirty="0">
                <a:latin typeface="Roboto Condensed"/>
                <a:cs typeface="Times New Roman" panose="02020603050405020304" pitchFamily="18" charset="0"/>
              </a:rPr>
            </a:br>
            <a:r>
              <a:rPr lang="en-US" sz="2100" b="1" dirty="0">
                <a:latin typeface="Roboto Condensed"/>
                <a:cs typeface="Times New Roman" panose="02020603050405020304" pitchFamily="18" charset="0"/>
              </a:rPr>
              <a:t>Westfield Compared to Similar School Districts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98991924"/>
              </p:ext>
            </p:extLst>
          </p:nvPr>
        </p:nvGraphicFramePr>
        <p:xfrm>
          <a:off x="0" y="1524000"/>
          <a:ext cx="9067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533400"/>
          </a:xfrm>
          <a:solidFill>
            <a:srgbClr val="0070C0"/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Times New Roman" panose="02020603050405020304" pitchFamily="18" charset="0"/>
              </a:rPr>
              <a:t>Source: NJDOE Taxpayer’s Guide to Spending 2017-2018</a:t>
            </a:r>
          </a:p>
          <a:p>
            <a:pPr algn="ctr">
              <a:defRPr/>
            </a:pPr>
            <a:r>
              <a:rPr lang="en-US" b="1" dirty="0" smtClean="0">
                <a:latin typeface="Times New Roman" panose="02020603050405020304" pitchFamily="18" charset="0"/>
              </a:rPr>
              <a:t> Audited Data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58200" y="6096000"/>
            <a:ext cx="601600" cy="5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Cost 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15" y="1361507"/>
            <a:ext cx="8915400" cy="3505200"/>
          </a:xfrm>
        </p:spPr>
        <p:txBody>
          <a:bodyPr>
            <a:normAutofit/>
          </a:bodyPr>
          <a:lstStyle/>
          <a:p>
            <a:r>
              <a:rPr lang="en-US" smtClean="0"/>
              <a:t>Self </a:t>
            </a:r>
            <a:r>
              <a:rPr lang="en-US" dirty="0" smtClean="0"/>
              <a:t>Insured Medical and RX Plans</a:t>
            </a:r>
          </a:p>
          <a:p>
            <a:r>
              <a:rPr lang="en-US" dirty="0" smtClean="0"/>
              <a:t>Coordinated Transportation to Out-of</a:t>
            </a:r>
            <a:r>
              <a:rPr lang="en-US" dirty="0"/>
              <a:t>-</a:t>
            </a:r>
            <a:r>
              <a:rPr lang="en-US" dirty="0" smtClean="0"/>
              <a:t>District Placements</a:t>
            </a:r>
          </a:p>
          <a:p>
            <a:r>
              <a:rPr lang="en-US" dirty="0" smtClean="0"/>
              <a:t>Cooperative Purchasing</a:t>
            </a:r>
          </a:p>
          <a:p>
            <a:r>
              <a:rPr lang="en-US" dirty="0" smtClean="0"/>
              <a:t>Solar Panels on Five Schools</a:t>
            </a:r>
          </a:p>
          <a:p>
            <a:r>
              <a:rPr lang="en-US" dirty="0" smtClean="0"/>
              <a:t>Shared Services with Town of Westfield</a:t>
            </a:r>
          </a:p>
          <a:p>
            <a:r>
              <a:rPr lang="en-US" dirty="0" smtClean="0"/>
              <a:t>In-District Special Education Programs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55656"/>
          <a:stretch/>
        </p:blipFill>
        <p:spPr>
          <a:xfrm>
            <a:off x="0" y="4866707"/>
            <a:ext cx="91440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58200" y="6172200"/>
            <a:ext cx="601600" cy="5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3539"/>
            <a:ext cx="779145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000" dirty="0" smtClean="0"/>
              <a:t>    Student </a:t>
            </a:r>
            <a:r>
              <a:rPr lang="en-US" altLang="en-US" sz="4000" dirty="0"/>
              <a:t>Accomplishments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53020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National Merit Finalists </a:t>
            </a:r>
            <a:r>
              <a:rPr lang="en-US" dirty="0" smtClean="0"/>
              <a:t>(2021) &amp; </a:t>
            </a:r>
            <a:endParaRPr lang="en-US" dirty="0"/>
          </a:p>
          <a:p>
            <a:r>
              <a:rPr lang="en-US" dirty="0" smtClean="0"/>
              <a:t>9 </a:t>
            </a:r>
            <a:r>
              <a:rPr lang="en-US" dirty="0"/>
              <a:t>National </a:t>
            </a:r>
            <a:r>
              <a:rPr lang="en-US" dirty="0" smtClean="0"/>
              <a:t>Merit Commended </a:t>
            </a:r>
            <a:r>
              <a:rPr lang="en-US" dirty="0"/>
              <a:t>Students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9299"/>
            <a:ext cx="472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94% of WHS Graduates (Class of 2020) Continued on to Higher Education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2653" y="5414757"/>
            <a:ext cx="427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National African American Scholar &amp; National Hispanic Scholar (2020-2021)</a:t>
            </a:r>
            <a:endParaRPr lang="en-US" dirty="0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58200" y="6118580"/>
            <a:ext cx="601600" cy="59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87296"/>
            <a:ext cx="2612652" cy="2090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2" y="2807632"/>
            <a:ext cx="2792848" cy="2234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23356"/>
          <a:stretch/>
        </p:blipFill>
        <p:spPr>
          <a:xfrm>
            <a:off x="5707684" y="1250633"/>
            <a:ext cx="2832520" cy="18900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26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848"/>
            <a:ext cx="4249096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600" dirty="0" smtClean="0"/>
              <a:t>   Student </a:t>
            </a:r>
            <a:r>
              <a:rPr lang="en-US" altLang="en-US" sz="3600" dirty="0"/>
              <a:t>Accomplishments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1522" y="2479876"/>
            <a:ext cx="35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Students Achieve Perfect Scores on SAT Subject Tests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90190" y="4087100"/>
            <a:ext cx="392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Fine Arts Students Recognized at Regional, State, and National Levels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5717" y="5768236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Athletes Excel at County, State, and National Levels.</a:t>
            </a:r>
            <a:endParaRPr lang="en-US" dirty="0"/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58200" y="6118580"/>
            <a:ext cx="601600" cy="59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3051343" cy="16996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016722" y="900697"/>
            <a:ext cx="38481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5490" r="9941" b="20196"/>
          <a:stretch/>
        </p:blipFill>
        <p:spPr>
          <a:xfrm>
            <a:off x="609600" y="5012552"/>
            <a:ext cx="2523858" cy="16168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1"/>
          <a:stretch/>
        </p:blipFill>
        <p:spPr>
          <a:xfrm>
            <a:off x="152400" y="2236048"/>
            <a:ext cx="5117688" cy="12624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40522" y="1012439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257 WHS Students Invited into National Honor Society</a:t>
            </a:r>
          </a:p>
        </p:txBody>
      </p:sp>
    </p:spTree>
    <p:extLst>
      <p:ext uri="{BB962C8B-B14F-4D97-AF65-F5344CB8AC3E}">
        <p14:creationId xmlns:p14="http://schemas.microsoft.com/office/powerpoint/2010/main" val="37447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50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5"/>
              </a:lnSpc>
            </a:pPr>
            <a:r>
              <a:rPr lang="en-US" sz="3200" spc="26" dirty="0">
                <a:solidFill>
                  <a:srgbClr val="FFFFFF"/>
                </a:solidFill>
                <a:latin typeface="Roboto Condensed"/>
              </a:rPr>
              <a:t>MISSION </a:t>
            </a:r>
          </a:p>
          <a:p>
            <a:pPr algn="ctr">
              <a:lnSpc>
                <a:spcPts val="1901"/>
              </a:lnSpc>
            </a:pPr>
            <a:endParaRPr lang="en-US" sz="3200" spc="26" dirty="0">
              <a:solidFill>
                <a:srgbClr val="FFFFFF"/>
              </a:solidFill>
              <a:latin typeface="Roboto Condensed"/>
            </a:endParaRPr>
          </a:p>
          <a:p>
            <a:pPr algn="ctr">
              <a:lnSpc>
                <a:spcPts val="4157"/>
              </a:lnSpc>
            </a:pPr>
            <a:r>
              <a:rPr lang="en-US" sz="3200" spc="76" dirty="0">
                <a:solidFill>
                  <a:srgbClr val="FFFFFF"/>
                </a:solidFill>
                <a:latin typeface="Roboto Condensed"/>
              </a:rPr>
              <a:t>The Westfield Public School District, in partnership with families and the community, educates all students to reach their highest potential as productive, well-balanced and responsible citizens who respect individual differences and diversity in an ever changing world.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39" y="5486400"/>
            <a:ext cx="1193122" cy="117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9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224" y="-152400"/>
            <a:ext cx="3657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Budget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62" y="457200"/>
            <a:ext cx="8458199" cy="65532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2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 distributed to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		December 8		Public Board Meeting/Board Workshop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discussion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Budget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returned to business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school/department budgets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entered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CSI (budget software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thru January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Superintendent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Business Administrator meet with every 		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Principal/Department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to review budget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		February 23		Public Board Meeting – Budget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                	February 25		R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eceipt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state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March 16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Meeting – Budget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2885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Adoption of Tentative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</a:p>
          <a:p>
            <a:pPr marL="222885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		March 22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County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		April 22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Advertisement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Public Hearing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appears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Westfield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		April 27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Hearing on Budget-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Adoption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Final Budget </a:t>
            </a:r>
            <a:endParaRPr lang="en-US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meetings will be held at 7:00 pm via the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Webex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platform, unless otherwise indicated.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050" dirty="0"/>
              <a:t> </a:t>
            </a:r>
          </a:p>
          <a:p>
            <a:pPr marL="0" indent="0">
              <a:buNone/>
            </a:pPr>
            <a:r>
              <a:rPr lang="en-US" sz="1050" dirty="0"/>
              <a:t> </a:t>
            </a:r>
          </a:p>
          <a:p>
            <a:pPr marL="0" indent="0">
              <a:buNone/>
            </a:pPr>
            <a:r>
              <a:rPr lang="en-US" sz="1050" dirty="0"/>
              <a:t> </a:t>
            </a:r>
          </a:p>
          <a:p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6106531"/>
            <a:ext cx="686248" cy="6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3434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Roboto Condensed" panose="020B0604020202020204" charset="0"/>
                <a:ea typeface="Roboto Condensed" panose="020B0604020202020204" charset="0"/>
              </a:rPr>
              <a:t>Budgetary Goals</a:t>
            </a:r>
            <a:endParaRPr lang="en-US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6096000"/>
            <a:ext cx="686248" cy="675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9"/>
          <a:stretch/>
        </p:blipFill>
        <p:spPr>
          <a:xfrm>
            <a:off x="2743200" y="3622259"/>
            <a:ext cx="6400800" cy="32685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291262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Maintain class sizes within policy guidelines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Maintain funding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Recently approved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School Resource Officers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Maintain fund balance at 2%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Stay within 2% CAP </a:t>
            </a:r>
          </a:p>
          <a:p>
            <a:r>
              <a:rPr lang="en-US" sz="1600" dirty="0" smtClean="0"/>
              <a:t>     plus eligible waivers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131393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 1:1 Chromebook Initiative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Ensure compliance with CDC and DOE guidelines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if reallocation funds is possible as a result of remote learning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131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8" y="-457200"/>
            <a:ext cx="9168161" cy="1676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Roboto Condensed" panose="020B0604020202020204"/>
              </a:rPr>
              <a:t>Estimated Tax Impact </a:t>
            </a:r>
            <a:endParaRPr lang="en-US" sz="3600" dirty="0">
              <a:solidFill>
                <a:schemeClr val="tx1"/>
              </a:solidFill>
              <a:latin typeface="Roboto Condensed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6" y="1546604"/>
            <a:ext cx="8749903" cy="3429000"/>
          </a:xfrm>
        </p:spPr>
        <p:txBody>
          <a:bodyPr/>
          <a:lstStyle/>
          <a:p>
            <a:r>
              <a:rPr lang="en-US" dirty="0" smtClean="0"/>
              <a:t>Budget is at state mandated tax levy CAP</a:t>
            </a:r>
          </a:p>
          <a:p>
            <a:r>
              <a:rPr lang="en-US" dirty="0" smtClean="0"/>
              <a:t>Tax rate increase is 1.66%</a:t>
            </a:r>
          </a:p>
          <a:p>
            <a:r>
              <a:rPr lang="en-US" dirty="0" smtClean="0"/>
              <a:t>Increase to average homeowner is approximately $170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99464" y="6019800"/>
            <a:ext cx="679039" cy="66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35" y="3263233"/>
            <a:ext cx="6088430" cy="34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295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2700" b="1" dirty="0">
                <a:latin typeface="Roboto Condensed"/>
              </a:rPr>
              <a:t>Sources of Revenue 2021-2022</a:t>
            </a:r>
            <a:br>
              <a:rPr lang="en-US" sz="2700" b="1" dirty="0">
                <a:latin typeface="Roboto Condensed"/>
              </a:rPr>
            </a:br>
            <a:r>
              <a:rPr lang="en-US" sz="2700" b="1" dirty="0">
                <a:latin typeface="Roboto Condensed"/>
              </a:rPr>
              <a:t>Operating </a:t>
            </a:r>
            <a:r>
              <a:rPr lang="en-US" sz="2700" b="1" dirty="0" smtClean="0">
                <a:latin typeface="Roboto Condensed"/>
              </a:rPr>
              <a:t>Budget (Without reserve accounts)</a:t>
            </a:r>
            <a:r>
              <a:rPr lang="en-US" sz="2700" b="1" dirty="0">
                <a:latin typeface="Roboto Condensed"/>
              </a:rPr>
              <a:t/>
            </a:r>
            <a:br>
              <a:rPr lang="en-US" sz="2700" b="1" dirty="0">
                <a:latin typeface="Roboto Condensed"/>
              </a:rPr>
            </a:br>
            <a:endParaRPr lang="en-US" sz="2700" b="1" dirty="0">
              <a:latin typeface="Roboto Condensed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89050"/>
              </p:ext>
            </p:extLst>
          </p:nvPr>
        </p:nvGraphicFramePr>
        <p:xfrm>
          <a:off x="0" y="18288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05800" y="6097220"/>
            <a:ext cx="679800" cy="6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59" y="304800"/>
            <a:ext cx="8207829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boto Condensed"/>
              </a:rPr>
              <a:t>State Aid 2020-21 and 2021-22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226102"/>
              </p:ext>
            </p:extLst>
          </p:nvPr>
        </p:nvGraphicFramePr>
        <p:xfrm>
          <a:off x="0" y="1600200"/>
          <a:ext cx="9144000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597">
                  <a:extLst>
                    <a:ext uri="{9D8B030D-6E8A-4147-A177-3AD203B41FA5}">
                      <a16:colId xmlns:a16="http://schemas.microsoft.com/office/drawing/2014/main" val="3896834097"/>
                    </a:ext>
                  </a:extLst>
                </a:gridCol>
                <a:gridCol w="2051817">
                  <a:extLst>
                    <a:ext uri="{9D8B030D-6E8A-4147-A177-3AD203B41FA5}">
                      <a16:colId xmlns:a16="http://schemas.microsoft.com/office/drawing/2014/main" val="445561011"/>
                    </a:ext>
                  </a:extLst>
                </a:gridCol>
                <a:gridCol w="2084015">
                  <a:extLst>
                    <a:ext uri="{9D8B030D-6E8A-4147-A177-3AD203B41FA5}">
                      <a16:colId xmlns:a16="http://schemas.microsoft.com/office/drawing/2014/main" val="705536630"/>
                    </a:ext>
                  </a:extLst>
                </a:gridCol>
                <a:gridCol w="2551571">
                  <a:extLst>
                    <a:ext uri="{9D8B030D-6E8A-4147-A177-3AD203B41FA5}">
                      <a16:colId xmlns:a16="http://schemas.microsoft.com/office/drawing/2014/main" val="271720627"/>
                    </a:ext>
                  </a:extLst>
                </a:gridCol>
              </a:tblGrid>
              <a:tr h="836519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Aid 2020-21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Aid</a:t>
                      </a:r>
                      <a:r>
                        <a:rPr lang="en-US" baseline="0" dirty="0" smtClean="0"/>
                        <a:t> 2021-22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Increase/(Decrease)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519359"/>
                  </a:ext>
                </a:extLst>
              </a:tr>
              <a:tr h="6189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Transportation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   575,681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   575,681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08054"/>
                  </a:ext>
                </a:extLst>
              </a:tr>
              <a:tr h="5364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Special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Education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$3,497,975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$4,501,010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$1,003,035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68962"/>
                  </a:ext>
                </a:extLst>
              </a:tr>
              <a:tr h="4598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Security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   </a:t>
                      </a:r>
                      <a:r>
                        <a:rPr lang="en-US" u="sng" dirty="0" smtClean="0">
                          <a:solidFill>
                            <a:srgbClr val="000000"/>
                          </a:solidFill>
                        </a:rPr>
                        <a:t>437,833</a:t>
                      </a:r>
                      <a:endParaRPr lang="en-US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   </a:t>
                      </a:r>
                      <a:r>
                        <a:rPr lang="en-US" u="sng" dirty="0" smtClean="0">
                          <a:solidFill>
                            <a:srgbClr val="000000"/>
                          </a:solidFill>
                        </a:rPr>
                        <a:t>437,833</a:t>
                      </a:r>
                      <a:endParaRPr lang="en-US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</a:t>
                      </a:r>
                      <a:r>
                        <a:rPr lang="en-US" u="sng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44584"/>
                  </a:ext>
                </a:extLst>
              </a:tr>
              <a:tr h="613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 Basic State Aid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$4,511,489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$5,514,524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$1,003,035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11273"/>
                  </a:ext>
                </a:extLst>
              </a:tr>
              <a:tr h="4598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Extraordinary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   975,000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   975,000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$0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064466"/>
                  </a:ext>
                </a:extLst>
              </a:tr>
              <a:tr h="7291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State Aid Operating Budget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$5,486,489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$6,489,524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$1,003,035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426070"/>
                  </a:ext>
                </a:extLst>
              </a:tr>
              <a:tr h="10038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Debt Service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   833,695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   838,234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    4,539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6759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38302" y="6172200"/>
            <a:ext cx="608809" cy="5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64649245"/>
              </p:ext>
            </p:extLst>
          </p:nvPr>
        </p:nvGraphicFramePr>
        <p:xfrm>
          <a:off x="76200" y="381000"/>
          <a:ext cx="883919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6903" y="6096000"/>
            <a:ext cx="601600" cy="5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5929224" cy="7578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Enrollment Growth District Wide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Historical Perspective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539407"/>
              </p:ext>
            </p:extLst>
          </p:nvPr>
        </p:nvGraphicFramePr>
        <p:xfrm>
          <a:off x="-142337" y="2166938"/>
          <a:ext cx="914400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5685616"/>
            <a:ext cx="3817189" cy="34928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  <a:latin typeface="+mn-lt"/>
              </a:rPr>
              <a:t>Increase of 1,922 students over 25 Years or 44%</a:t>
            </a:r>
            <a:endParaRPr lang="en-US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69741" y="6096000"/>
            <a:ext cx="644801" cy="6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57250"/>
            <a:ext cx="9143999" cy="107823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Roboto Condensed" panose="020B0604020202020204"/>
              </a:rPr>
              <a:t/>
            </a:r>
            <a:br>
              <a:rPr lang="en-US" sz="2400" b="1" dirty="0">
                <a:latin typeface="Roboto Condensed" panose="020B0604020202020204"/>
              </a:rPr>
            </a:br>
            <a:r>
              <a:rPr lang="en-US" sz="2400" b="1" dirty="0">
                <a:latin typeface="Roboto Condensed" panose="020B0604020202020204"/>
              </a:rPr>
              <a:t/>
            </a:r>
            <a:br>
              <a:rPr lang="en-US" sz="2400" b="1" dirty="0">
                <a:latin typeface="Roboto Condensed" panose="020B0604020202020204"/>
              </a:rPr>
            </a:br>
            <a:r>
              <a:rPr lang="en-US" sz="2400" b="1" dirty="0">
                <a:latin typeface="Roboto Condensed" panose="020B0604020202020204"/>
              </a:rPr>
              <a:t>How the Operating Budget is Spent</a:t>
            </a:r>
            <a:br>
              <a:rPr lang="en-US" sz="2400" b="1" dirty="0">
                <a:latin typeface="Roboto Condensed" panose="020B0604020202020204"/>
              </a:rPr>
            </a:br>
            <a:r>
              <a:rPr lang="en-US" sz="2400" b="1" dirty="0">
                <a:latin typeface="Roboto Condensed" panose="020B0604020202020204"/>
              </a:rPr>
              <a:t>2021-2022</a:t>
            </a:r>
            <a:br>
              <a:rPr lang="en-US" sz="2400" b="1" dirty="0">
                <a:latin typeface="Roboto Condensed" panose="020B0604020202020204"/>
              </a:rPr>
            </a:br>
            <a:endParaRPr lang="en-US" sz="2400" b="1" dirty="0">
              <a:latin typeface="Roboto Condensed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								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71199327"/>
              </p:ext>
            </p:extLst>
          </p:nvPr>
        </p:nvGraphicFramePr>
        <p:xfrm>
          <a:off x="228600" y="1690894"/>
          <a:ext cx="8915400" cy="516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5000" y="6096000"/>
            <a:ext cx="603600" cy="5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FFFF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4148</TotalTime>
  <Words>844</Words>
  <Application>Microsoft Office PowerPoint</Application>
  <PresentationFormat>On-screen Show (4:3)</PresentationFormat>
  <Paragraphs>201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Roboto Condensed</vt:lpstr>
      <vt:lpstr>Times New Roman</vt:lpstr>
      <vt:lpstr>Wingdings 2</vt:lpstr>
      <vt:lpstr>Flow</vt:lpstr>
      <vt:lpstr>2021-2022  Public Hearing on Budget </vt:lpstr>
      <vt:lpstr>Budget Calendar</vt:lpstr>
      <vt:lpstr>Budgetary Goals</vt:lpstr>
      <vt:lpstr>Estimated Tax Impact </vt:lpstr>
      <vt:lpstr>Sources of Revenue 2021-2022 Operating Budget (Without reserve accounts) </vt:lpstr>
      <vt:lpstr>State Aid 2020-21 and 2021-22 </vt:lpstr>
      <vt:lpstr>PowerPoint Presentation</vt:lpstr>
      <vt:lpstr>Enrollment Growth District Wide Historical Perspective</vt:lpstr>
      <vt:lpstr>  How the Operating Budget is Spent 2021-2022 </vt:lpstr>
      <vt:lpstr>  Total Staffing 2021-2022 </vt:lpstr>
      <vt:lpstr>Westfield Public Schools Cost Per Pupil Westfield Compared to Similar School Districts</vt:lpstr>
      <vt:lpstr>Westfield Public Schools Cost Per Pupil - Percentage of Instruction Westfield Compared to Similar School Districts</vt:lpstr>
      <vt:lpstr>Cost Containment</vt:lpstr>
      <vt:lpstr>    Student Accomplishments </vt:lpstr>
      <vt:lpstr>   Student Accomplishments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Westfield Public Schools</dc:title>
  <dc:creator>roshea</dc:creator>
  <cp:lastModifiedBy>Dana Sullivan</cp:lastModifiedBy>
  <cp:revision>376</cp:revision>
  <cp:lastPrinted>2019-04-01T14:25:25Z</cp:lastPrinted>
  <dcterms:created xsi:type="dcterms:W3CDTF">2013-05-16T18:40:23Z</dcterms:created>
  <dcterms:modified xsi:type="dcterms:W3CDTF">2021-04-21T15:40:16Z</dcterms:modified>
</cp:coreProperties>
</file>